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76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3074" name="Rectangle 2"/>
            <p:cNvSpPr>
              <a:spLocks noChangeArrowheads="1"/>
            </p:cNvSpPr>
            <p:nvPr/>
          </p:nvSpPr>
          <p:spPr bwMode="ltGray">
            <a:xfrm>
              <a:off x="0" y="0"/>
              <a:ext cx="287" cy="431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5" name="Rectangle 3"/>
            <p:cNvSpPr>
              <a:spLocks noChangeArrowheads="1"/>
            </p:cNvSpPr>
            <p:nvPr/>
          </p:nvSpPr>
          <p:spPr bwMode="ltGray">
            <a:xfrm>
              <a:off x="5472" y="0"/>
              <a:ext cx="287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6" name="AutoShape 4"/>
            <p:cNvSpPr>
              <a:spLocks noChangeArrowheads="1"/>
            </p:cNvSpPr>
            <p:nvPr/>
          </p:nvSpPr>
          <p:spPr bwMode="ltGray">
            <a:xfrm rot="-10800000" flipH="1" flipV="1">
              <a:off x="0" y="0"/>
              <a:ext cx="5759" cy="240"/>
            </a:xfrm>
            <a:custGeom>
              <a:avLst/>
              <a:gdLst>
                <a:gd name="G0" fmla="+- 1089 0 0"/>
                <a:gd name="G1" fmla="+- 21600 0 1089"/>
                <a:gd name="G2" fmla="*/ 1089 1 2"/>
                <a:gd name="G3" fmla="+- 21600 0 G2"/>
                <a:gd name="G4" fmla="+/ 1089 21600 2"/>
                <a:gd name="G5" fmla="+/ G1 0 2"/>
                <a:gd name="G6" fmla="*/ 21600 21600 1089"/>
                <a:gd name="G7" fmla="*/ G6 1 2"/>
                <a:gd name="G8" fmla="+- 21600 0 G7"/>
                <a:gd name="G9" fmla="*/ 21600 1 2"/>
                <a:gd name="G10" fmla="+- 1089 0 G9"/>
                <a:gd name="G11" fmla="?: G10 G8 0"/>
                <a:gd name="G12" fmla="?: G10 G7 21600"/>
                <a:gd name="T0" fmla="*/ 21055 w 21600"/>
                <a:gd name="T1" fmla="*/ 10800 h 21600"/>
                <a:gd name="T2" fmla="*/ 10800 w 21600"/>
                <a:gd name="T3" fmla="*/ 21600 h 21600"/>
                <a:gd name="T4" fmla="*/ 545 w 21600"/>
                <a:gd name="T5" fmla="*/ 10800 h 21600"/>
                <a:gd name="T6" fmla="*/ 10800 w 21600"/>
                <a:gd name="T7" fmla="*/ 0 h 21600"/>
                <a:gd name="T8" fmla="*/ 2345 w 21600"/>
                <a:gd name="T9" fmla="*/ 2345 h 21600"/>
                <a:gd name="T10" fmla="*/ 19255 w 21600"/>
                <a:gd name="T11" fmla="*/ 1925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9" y="21600"/>
                  </a:lnTo>
                  <a:lnTo>
                    <a:pt x="20511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ltGray">
            <a:xfrm flipV="1">
              <a:off x="0" y="3984"/>
              <a:ext cx="5759" cy="335"/>
            </a:xfrm>
            <a:custGeom>
              <a:avLst/>
              <a:gdLst>
                <a:gd name="G0" fmla="+- 1100 0 0"/>
                <a:gd name="G1" fmla="+- 21600 0 1100"/>
                <a:gd name="G2" fmla="*/ 1100 1 2"/>
                <a:gd name="G3" fmla="+- 21600 0 G2"/>
                <a:gd name="G4" fmla="+/ 1100 21600 2"/>
                <a:gd name="G5" fmla="+/ G1 0 2"/>
                <a:gd name="G6" fmla="*/ 21600 21600 1100"/>
                <a:gd name="G7" fmla="*/ G6 1 2"/>
                <a:gd name="G8" fmla="+- 21600 0 G7"/>
                <a:gd name="G9" fmla="*/ 21600 1 2"/>
                <a:gd name="G10" fmla="+- 1100 0 G9"/>
                <a:gd name="G11" fmla="?: G10 G8 0"/>
                <a:gd name="G12" fmla="?: G10 G7 21600"/>
                <a:gd name="T0" fmla="*/ 21050 w 21600"/>
                <a:gd name="T1" fmla="*/ 10800 h 21600"/>
                <a:gd name="T2" fmla="*/ 10800 w 21600"/>
                <a:gd name="T3" fmla="*/ 21600 h 21600"/>
                <a:gd name="T4" fmla="*/ 550 w 21600"/>
                <a:gd name="T5" fmla="*/ 10800 h 21600"/>
                <a:gd name="T6" fmla="*/ 10800 w 21600"/>
                <a:gd name="T7" fmla="*/ 0 h 21600"/>
                <a:gd name="T8" fmla="*/ 2350 w 21600"/>
                <a:gd name="T9" fmla="*/ 2350 h 21600"/>
                <a:gd name="T10" fmla="*/ 19250 w 21600"/>
                <a:gd name="T11" fmla="*/ 1925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100" y="21600"/>
                  </a:lnTo>
                  <a:lnTo>
                    <a:pt x="205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8" name="Rectangle 6" descr="Brown Marble"/>
            <p:cNvSpPr>
              <a:spLocks noChangeArrowheads="1"/>
            </p:cNvSpPr>
            <p:nvPr/>
          </p:nvSpPr>
          <p:spPr bwMode="ltGray">
            <a:xfrm>
              <a:off x="288" y="192"/>
              <a:ext cx="5184" cy="379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384" y="2094"/>
              <a:ext cx="5040" cy="236"/>
              <a:chOff x="384" y="2094"/>
              <a:chExt cx="5040" cy="236"/>
            </a:xfrm>
          </p:grpSpPr>
          <p:sp>
            <p:nvSpPr>
              <p:cNvPr id="3079" name="Rectangle 7"/>
              <p:cNvSpPr>
                <a:spLocks noChangeArrowheads="1"/>
              </p:cNvSpPr>
              <p:nvPr/>
            </p:nvSpPr>
            <p:spPr bwMode="ltGray">
              <a:xfrm>
                <a:off x="384" y="2186"/>
                <a:ext cx="5040" cy="14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0" name="Rectangle 8"/>
              <p:cNvSpPr>
                <a:spLocks noChangeArrowheads="1"/>
              </p:cNvSpPr>
              <p:nvPr/>
            </p:nvSpPr>
            <p:spPr bwMode="gray">
              <a:xfrm>
                <a:off x="388" y="2094"/>
                <a:ext cx="4941" cy="175"/>
              </a:xfrm>
              <a:prstGeom prst="rect">
                <a:avLst/>
              </a:prstGeom>
              <a:gradFill rotWithShape="0">
                <a:gsLst>
                  <a:gs pos="0">
                    <a:srgbClr val="E6DCAC"/>
                  </a:gs>
                  <a:gs pos="12000">
                    <a:srgbClr val="E6D78A"/>
                  </a:gs>
                  <a:gs pos="30000">
                    <a:srgbClr val="C7AC4C"/>
                  </a:gs>
                  <a:gs pos="45000">
                    <a:srgbClr val="E6D78A"/>
                  </a:gs>
                  <a:gs pos="77000">
                    <a:srgbClr val="C7AC4C"/>
                  </a:gs>
                  <a:gs pos="100000">
                    <a:srgbClr val="E6DCAC"/>
                  </a:gs>
                </a:gsLst>
                <a:lin ang="2700000" scaled="1"/>
              </a:gradFill>
              <a:ln w="12700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1" name="Line 9"/>
              <p:cNvSpPr>
                <a:spLocks noChangeShapeType="1"/>
              </p:cNvSpPr>
              <p:nvPr/>
            </p:nvSpPr>
            <p:spPr bwMode="gray">
              <a:xfrm>
                <a:off x="392" y="2138"/>
                <a:ext cx="4939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/>
            </p:nvSpPr>
            <p:spPr bwMode="gray">
              <a:xfrm>
                <a:off x="392" y="2186"/>
                <a:ext cx="4939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/>
            </p:nvSpPr>
            <p:spPr bwMode="gray">
              <a:xfrm>
                <a:off x="392" y="2234"/>
                <a:ext cx="4939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/>
            </p:nvSpPr>
            <p:spPr bwMode="gray">
              <a:xfrm>
                <a:off x="392" y="2129"/>
                <a:ext cx="4939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gray">
              <a:xfrm>
                <a:off x="392" y="2177"/>
                <a:ext cx="4939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/>
            </p:nvSpPr>
            <p:spPr bwMode="gray">
              <a:xfrm>
                <a:off x="392" y="2225"/>
                <a:ext cx="4939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089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3319E0CE-D93E-46C9-9AAF-78E305FBCE73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2EBC6D0-CCC9-4FDC-8495-4524F2D87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9E0CE-D93E-46C9-9AAF-78E305FBCE73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BC6D0-CCC9-4FDC-8495-4524F2D87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9E0CE-D93E-46C9-9AAF-78E305FBCE73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BC6D0-CCC9-4FDC-8495-4524F2D87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r>
              <a:rPr lang="ru-RU" smtClean="0"/>
              <a:t>Вставка клипа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319E0CE-D93E-46C9-9AAF-78E305FBCE73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2EBC6D0-CCC9-4FDC-8495-4524F2D87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9E0CE-D93E-46C9-9AAF-78E305FBCE73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BC6D0-CCC9-4FDC-8495-4524F2D87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9E0CE-D93E-46C9-9AAF-78E305FBCE73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BC6D0-CCC9-4FDC-8495-4524F2D87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9E0CE-D93E-46C9-9AAF-78E305FBCE73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BC6D0-CCC9-4FDC-8495-4524F2D87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9E0CE-D93E-46C9-9AAF-78E305FBCE73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BC6D0-CCC9-4FDC-8495-4524F2D87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9E0CE-D93E-46C9-9AAF-78E305FBCE73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BC6D0-CCC9-4FDC-8495-4524F2D87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9E0CE-D93E-46C9-9AAF-78E305FBCE73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BC6D0-CCC9-4FDC-8495-4524F2D87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9E0CE-D93E-46C9-9AAF-78E305FBCE73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BC6D0-CCC9-4FDC-8495-4524F2D87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9E0CE-D93E-46C9-9AAF-78E305FBCE73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BC6D0-CCC9-4FDC-8495-4524F2D87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87" cy="431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hidden">
            <a:xfrm>
              <a:off x="5472" y="0"/>
              <a:ext cx="287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hidden">
            <a:xfrm rot="-10800000" flipH="1" flipV="1">
              <a:off x="0" y="0"/>
              <a:ext cx="5759" cy="240"/>
            </a:xfrm>
            <a:custGeom>
              <a:avLst/>
              <a:gdLst>
                <a:gd name="G0" fmla="+- 1089 0 0"/>
                <a:gd name="G1" fmla="+- 21600 0 1089"/>
                <a:gd name="G2" fmla="*/ 1089 1 2"/>
                <a:gd name="G3" fmla="+- 21600 0 G2"/>
                <a:gd name="G4" fmla="+/ 1089 21600 2"/>
                <a:gd name="G5" fmla="+/ G1 0 2"/>
                <a:gd name="G6" fmla="*/ 21600 21600 1089"/>
                <a:gd name="G7" fmla="*/ G6 1 2"/>
                <a:gd name="G8" fmla="+- 21600 0 G7"/>
                <a:gd name="G9" fmla="*/ 21600 1 2"/>
                <a:gd name="G10" fmla="+- 1089 0 G9"/>
                <a:gd name="G11" fmla="?: G10 G8 0"/>
                <a:gd name="G12" fmla="?: G10 G7 21600"/>
                <a:gd name="T0" fmla="*/ 21055 w 21600"/>
                <a:gd name="T1" fmla="*/ 10800 h 21600"/>
                <a:gd name="T2" fmla="*/ 10800 w 21600"/>
                <a:gd name="T3" fmla="*/ 21600 h 21600"/>
                <a:gd name="T4" fmla="*/ 545 w 21600"/>
                <a:gd name="T5" fmla="*/ 10800 h 21600"/>
                <a:gd name="T6" fmla="*/ 10800 w 21600"/>
                <a:gd name="T7" fmla="*/ 0 h 21600"/>
                <a:gd name="T8" fmla="*/ 2345 w 21600"/>
                <a:gd name="T9" fmla="*/ 2345 h 21600"/>
                <a:gd name="T10" fmla="*/ 19255 w 21600"/>
                <a:gd name="T11" fmla="*/ 1925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9" y="21600"/>
                  </a:lnTo>
                  <a:lnTo>
                    <a:pt x="20511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hidden">
            <a:xfrm flipV="1">
              <a:off x="0" y="3984"/>
              <a:ext cx="5759" cy="335"/>
            </a:xfrm>
            <a:custGeom>
              <a:avLst/>
              <a:gdLst>
                <a:gd name="G0" fmla="+- 1165 0 0"/>
                <a:gd name="G1" fmla="+- 21600 0 1165"/>
                <a:gd name="G2" fmla="*/ 1165 1 2"/>
                <a:gd name="G3" fmla="+- 21600 0 G2"/>
                <a:gd name="G4" fmla="+/ 1165 21600 2"/>
                <a:gd name="G5" fmla="+/ G1 0 2"/>
                <a:gd name="G6" fmla="*/ 21600 21600 1165"/>
                <a:gd name="G7" fmla="*/ G6 1 2"/>
                <a:gd name="G8" fmla="+- 21600 0 G7"/>
                <a:gd name="G9" fmla="*/ 21600 1 2"/>
                <a:gd name="G10" fmla="+- 1165 0 G9"/>
                <a:gd name="G11" fmla="?: G10 G8 0"/>
                <a:gd name="G12" fmla="?: G10 G7 21600"/>
                <a:gd name="T0" fmla="*/ 21017 w 21600"/>
                <a:gd name="T1" fmla="*/ 10800 h 21600"/>
                <a:gd name="T2" fmla="*/ 10800 w 21600"/>
                <a:gd name="T3" fmla="*/ 21600 h 21600"/>
                <a:gd name="T4" fmla="*/ 583 w 21600"/>
                <a:gd name="T5" fmla="*/ 10800 h 21600"/>
                <a:gd name="T6" fmla="*/ 10800 w 21600"/>
                <a:gd name="T7" fmla="*/ 0 h 21600"/>
                <a:gd name="T8" fmla="*/ 2383 w 21600"/>
                <a:gd name="T9" fmla="*/ 2383 h 21600"/>
                <a:gd name="T10" fmla="*/ 19217 w 21600"/>
                <a:gd name="T11" fmla="*/ 1921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165" y="21600"/>
                  </a:lnTo>
                  <a:lnTo>
                    <a:pt x="2043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" name="Rectangle 6" descr="Коричневый мрамор"/>
            <p:cNvSpPr>
              <a:spLocks noChangeArrowheads="1"/>
            </p:cNvSpPr>
            <p:nvPr/>
          </p:nvSpPr>
          <p:spPr bwMode="grayWhite">
            <a:xfrm>
              <a:off x="288" y="192"/>
              <a:ext cx="5184" cy="3792"/>
            </a:xfrm>
            <a:prstGeom prst="rect">
              <a:avLst/>
            </a:prstGeom>
            <a:blipFill dpi="0" rotWithShape="0">
              <a:blip r:embed="rId1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folHlink"/>
                </a:solidFill>
                <a:latin typeface="Arial" pitchFamily="34" charset="0"/>
              </a:defRPr>
            </a:lvl1pPr>
          </a:lstStyle>
          <a:p>
            <a:fld id="{3319E0CE-D93E-46C9-9AAF-78E305FBCE73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i="1">
                <a:solidFill>
                  <a:schemeClr val="folHlink"/>
                </a:solidFill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i="1">
                <a:solidFill>
                  <a:schemeClr val="folHlink"/>
                </a:solidFill>
                <a:latin typeface="Arial" pitchFamily="34" charset="0"/>
              </a:defRPr>
            </a:lvl1pPr>
          </a:lstStyle>
          <a:p>
            <a:fld id="{42EBC6D0-CCC9-4FDC-8495-4524F2D87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92;&#1080;&#1079;&#1084;&#1080;&#1085;&#1091;&#1090;&#1082;&#1080;/&#1057;&#1077;&#1088;&#1075;&#1110;&#1090;&#1091;%20&#1089;&#1241;&#1090;&#1110;.%20&#1052;&#1077;&#1085;%20&#1179;&#1072;&#1079;&#1072;&#1179;&#1087;&#1099;&#1085;.mp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42910" y="1214422"/>
            <a:ext cx="7772400" cy="2376494"/>
          </a:xfrm>
        </p:spPr>
        <p:txBody>
          <a:bodyPr/>
          <a:lstStyle/>
          <a:p>
            <a:r>
              <a:rPr lang="kk-KZ" dirty="0" smtClean="0"/>
              <a:t>Парфянское царство</a:t>
            </a:r>
            <a:br>
              <a:rPr lang="kk-KZ" dirty="0" smtClean="0"/>
            </a:br>
            <a:r>
              <a:rPr lang="ru-RU" b="1" dirty="0" smtClean="0"/>
              <a:t>(</a:t>
            </a:r>
            <a:r>
              <a:rPr lang="en-US" b="1" dirty="0" smtClean="0"/>
              <a:t>III</a:t>
            </a:r>
            <a:r>
              <a:rPr lang="ru-RU" b="1" dirty="0" smtClean="0"/>
              <a:t> в. до н.э).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214290"/>
            <a:ext cx="7772400" cy="580551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Восстановите последовательность событий:</a:t>
            </a:r>
          </a:p>
          <a:p>
            <a:r>
              <a:rPr lang="ru-RU" dirty="0" smtClean="0"/>
              <a:t>а) Узнав о походе правителя Сирии царя Антиоха в </a:t>
            </a:r>
            <a:r>
              <a:rPr lang="ru-RU" b="1" dirty="0" smtClean="0"/>
              <a:t>130 г. до н.э.,</a:t>
            </a:r>
            <a:r>
              <a:rPr lang="ru-RU" dirty="0" smtClean="0"/>
              <a:t>  правитель Парфии попросил помощи у </a:t>
            </a:r>
            <a:r>
              <a:rPr lang="ru-RU" i="1" dirty="0" smtClean="0"/>
              <a:t>саков.</a:t>
            </a:r>
            <a:r>
              <a:rPr lang="ru-RU" dirty="0" smtClean="0"/>
              <a:t> </a:t>
            </a:r>
          </a:p>
          <a:p>
            <a:r>
              <a:rPr lang="ru-RU" dirty="0" smtClean="0"/>
              <a:t>б) Военачальник римских войск Красс, желая прославиться, предпринял поход на Сирию.</a:t>
            </a:r>
          </a:p>
          <a:p>
            <a:r>
              <a:rPr lang="ru-RU" dirty="0" smtClean="0"/>
              <a:t>в) Разгром парфянами римлян.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571480"/>
            <a:ext cx="7772400" cy="5448320"/>
          </a:xfrm>
        </p:spPr>
        <p:txBody>
          <a:bodyPr/>
          <a:lstStyle/>
          <a:p>
            <a:r>
              <a:rPr lang="ru-RU" dirty="0" smtClean="0"/>
              <a:t>Проверь себя: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428736"/>
          <a:ext cx="8143932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2112"/>
                <a:gridCol w="678661"/>
                <a:gridCol w="933159"/>
              </a:tblGrid>
              <a:tr h="500066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Да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Нет </a:t>
                      </a:r>
                      <a:endParaRPr lang="ru-RU" sz="28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kk-K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Парфия являлась мощной преградой для продвижения римлян на восток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kk-K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Действительно ли Сурен являлся командующим парфян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800" b="1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Красс захватил Парфию</a:t>
                      </a:r>
                      <a:endParaRPr lang="ru-RU" sz="2800" dirty="0" smtClean="0">
                        <a:solidFill>
                          <a:schemeClr val="bg2"/>
                        </a:solidFill>
                      </a:endParaRP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Саки подчинились Парфии</a:t>
                      </a:r>
                      <a:endParaRPr lang="ru-RU" sz="2800" dirty="0" smtClean="0"/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772400" cy="1143000"/>
          </a:xfrm>
        </p:spPr>
        <p:txBody>
          <a:bodyPr/>
          <a:lstStyle/>
          <a:p>
            <a:pPr algn="l"/>
            <a:r>
              <a:rPr lang="kk-KZ" dirty="0" smtClean="0"/>
              <a:t>Ключ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  - а</a:t>
            </a:r>
          </a:p>
          <a:p>
            <a:r>
              <a:rPr lang="ru-RU" dirty="0" smtClean="0"/>
              <a:t>2   -а</a:t>
            </a:r>
          </a:p>
          <a:p>
            <a:r>
              <a:rPr lang="ru-RU" dirty="0" smtClean="0"/>
              <a:t>3  -  с</a:t>
            </a:r>
          </a:p>
          <a:p>
            <a:r>
              <a:rPr lang="ru-RU" dirty="0" smtClean="0"/>
              <a:t>4  - а</a:t>
            </a:r>
          </a:p>
          <a:p>
            <a:r>
              <a:rPr lang="ru-RU" dirty="0" smtClean="0"/>
              <a:t>5  - 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§ 13</a:t>
            </a:r>
          </a:p>
          <a:p>
            <a:r>
              <a:rPr lang="ru-RU" dirty="0" smtClean="0"/>
              <a:t>Ответить на вопросы в конце параграфа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772400" cy="1143000"/>
          </a:xfrm>
        </p:spPr>
        <p:txBody>
          <a:bodyPr/>
          <a:lstStyle/>
          <a:p>
            <a:pPr algn="l"/>
            <a:r>
              <a:rPr lang="kk-KZ" dirty="0" smtClean="0"/>
              <a:t>Ключ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  - в</a:t>
            </a:r>
          </a:p>
          <a:p>
            <a:r>
              <a:rPr lang="ru-RU" dirty="0" smtClean="0"/>
              <a:t>2   - б</a:t>
            </a:r>
          </a:p>
          <a:p>
            <a:r>
              <a:rPr lang="ru-RU" dirty="0" smtClean="0"/>
              <a:t>3  -  а</a:t>
            </a:r>
          </a:p>
          <a:p>
            <a:r>
              <a:rPr lang="ru-RU" dirty="0" smtClean="0"/>
              <a:t>4  - </a:t>
            </a:r>
            <a:r>
              <a:rPr lang="ru-RU" dirty="0" err="1" smtClean="0"/>
              <a:t>д</a:t>
            </a:r>
            <a:endParaRPr lang="ru-RU" dirty="0" smtClean="0"/>
          </a:p>
          <a:p>
            <a:r>
              <a:rPr lang="ru-RU" dirty="0" smtClean="0"/>
              <a:t>5  - 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285728"/>
            <a:ext cx="7772400" cy="5734072"/>
          </a:xfrm>
        </p:spPr>
        <p:txBody>
          <a:bodyPr/>
          <a:lstStyle/>
          <a:p>
            <a:r>
              <a:rPr lang="ru-RU" dirty="0" smtClean="0"/>
              <a:t>) </a:t>
            </a:r>
            <a:r>
              <a:rPr lang="ru-RU" b="1" dirty="0" smtClean="0"/>
              <a:t>Географическое положение: </a:t>
            </a:r>
            <a:r>
              <a:rPr lang="ru-RU" u="sng" dirty="0" smtClean="0"/>
              <a:t>На западе от Бактрии, от Двуречья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Природно-климатические условия: </a:t>
            </a:r>
            <a:r>
              <a:rPr lang="ru-RU" dirty="0" smtClean="0"/>
              <a:t>Сухой климат.</a:t>
            </a:r>
          </a:p>
          <a:p>
            <a:r>
              <a:rPr lang="ru-RU" b="1" dirty="0" smtClean="0"/>
              <a:t>Основные занятия: </a:t>
            </a:r>
            <a:r>
              <a:rPr lang="ru-RU" dirty="0" smtClean="0"/>
              <a:t>Кочевое скотоводство, ремесло, торговля.</a:t>
            </a:r>
          </a:p>
          <a:p>
            <a:r>
              <a:rPr lang="ru-RU" b="1" dirty="0" smtClean="0"/>
              <a:t>Столица, центр</a:t>
            </a:r>
            <a:r>
              <a:rPr lang="ru-RU" dirty="0" smtClean="0"/>
              <a:t> – Столица государства часто переносилась из одного города в другой.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214290"/>
            <a:ext cx="7772400" cy="5805510"/>
          </a:xfrm>
        </p:spPr>
        <p:txBody>
          <a:bodyPr/>
          <a:lstStyle/>
          <a:p>
            <a:r>
              <a:rPr lang="ru-RU" b="1" dirty="0" smtClean="0"/>
              <a:t>Правители, время правления: </a:t>
            </a:r>
            <a:endParaRPr lang="ru-RU" dirty="0" smtClean="0"/>
          </a:p>
          <a:p>
            <a:r>
              <a:rPr lang="ru-RU" dirty="0" smtClean="0"/>
              <a:t>1. </a:t>
            </a:r>
            <a:r>
              <a:rPr lang="ru-RU" u="sng" dirty="0" err="1" smtClean="0"/>
              <a:t>Арсак</a:t>
            </a:r>
            <a:r>
              <a:rPr lang="ru-RU" u="sng" dirty="0" smtClean="0"/>
              <a:t> </a:t>
            </a:r>
            <a:r>
              <a:rPr lang="ru-RU" dirty="0" smtClean="0"/>
              <a:t>– основатель государства (потомок кочевых племён);</a:t>
            </a:r>
          </a:p>
          <a:p>
            <a:r>
              <a:rPr lang="ru-RU" dirty="0" smtClean="0"/>
              <a:t>2. </a:t>
            </a:r>
            <a:r>
              <a:rPr lang="ru-RU" u="sng" dirty="0" err="1" smtClean="0"/>
              <a:t>Тиридат</a:t>
            </a:r>
            <a:r>
              <a:rPr lang="ru-RU" u="sng" dirty="0" smtClean="0"/>
              <a:t> </a:t>
            </a:r>
            <a:r>
              <a:rPr lang="ru-RU" dirty="0" smtClean="0"/>
              <a:t>– расширил земли Парфии, заключил союз с царём Бактрии </a:t>
            </a:r>
            <a:r>
              <a:rPr lang="ru-RU" dirty="0" err="1" smtClean="0"/>
              <a:t>Диодот</a:t>
            </a:r>
            <a:r>
              <a:rPr lang="ru-RU" dirty="0" smtClean="0"/>
              <a:t> </a:t>
            </a:r>
            <a:r>
              <a:rPr lang="en-US" dirty="0" smtClean="0"/>
              <a:t>II</a:t>
            </a:r>
            <a:r>
              <a:rPr lang="ru-RU" dirty="0" smtClean="0"/>
              <a:t> против государства Селевкидов (брат </a:t>
            </a:r>
            <a:r>
              <a:rPr lang="ru-RU" dirty="0" err="1" smtClean="0"/>
              <a:t>Арсака</a:t>
            </a:r>
            <a:r>
              <a:rPr lang="ru-RU" dirty="0" smtClean="0"/>
              <a:t>);</a:t>
            </a:r>
          </a:p>
          <a:p>
            <a:r>
              <a:rPr lang="ru-RU" dirty="0" smtClean="0"/>
              <a:t>3. </a:t>
            </a:r>
            <a:r>
              <a:rPr lang="ru-RU" u="sng" dirty="0" smtClean="0"/>
              <a:t>Митридат </a:t>
            </a:r>
            <a:r>
              <a:rPr lang="en-US" u="sng" dirty="0" smtClean="0"/>
              <a:t>I</a:t>
            </a:r>
            <a:r>
              <a:rPr lang="ru-RU" dirty="0" smtClean="0"/>
              <a:t> – расширил земли до реки Евфрат, отражали все походы Рима на Восток.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0"/>
            <a:ext cx="7772400" cy="6019800"/>
          </a:xfrm>
        </p:spPr>
        <p:txBody>
          <a:bodyPr/>
          <a:lstStyle/>
          <a:p>
            <a:r>
              <a:rPr lang="ru-RU" b="1" dirty="0" smtClean="0"/>
              <a:t>Общественное устройство: </a:t>
            </a:r>
          </a:p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 flipV="1">
            <a:off x="2928926" y="1571612"/>
            <a:ext cx="1143008" cy="3571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Скругленный прямоугольник 5"/>
          <p:cNvSpPr/>
          <p:nvPr/>
        </p:nvSpPr>
        <p:spPr bwMode="auto">
          <a:xfrm>
            <a:off x="642910" y="642918"/>
            <a:ext cx="2143140" cy="164307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buNone/>
            </a:pPr>
            <a:r>
              <a:rPr lang="ru-RU" sz="2800" dirty="0" smtClean="0"/>
              <a:t>Царь </a:t>
            </a:r>
          </a:p>
          <a:p>
            <a:pPr algn="ctr">
              <a:buNone/>
            </a:pPr>
            <a:r>
              <a:rPr lang="ru-RU" sz="2800" dirty="0" smtClean="0"/>
              <a:t>(слабая власть)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Cyr" charset="-52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143372" y="642918"/>
            <a:ext cx="1285884" cy="5715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Армия.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Cyr" charset="-52"/>
            </a:endParaRPr>
          </a:p>
        </p:txBody>
      </p:sp>
      <p:cxnSp>
        <p:nvCxnSpPr>
          <p:cNvPr id="9" name="Прямая со стрелкой 8"/>
          <p:cNvCxnSpPr/>
          <p:nvPr/>
        </p:nvCxnSpPr>
        <p:spPr bwMode="auto">
          <a:xfrm>
            <a:off x="3071802" y="2071678"/>
            <a:ext cx="1214446" cy="3571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Скругленный прямоугольник 10"/>
          <p:cNvSpPr/>
          <p:nvPr/>
        </p:nvSpPr>
        <p:spPr bwMode="auto">
          <a:xfrm>
            <a:off x="4500562" y="1428736"/>
            <a:ext cx="4357718" cy="1857388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Старейшина родов и служители религии (царь все вопросы согласовывал с ними).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Cyr" charset="-52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571472" y="3071810"/>
            <a:ext cx="2357454" cy="200026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сатрапии (свои деньги, слабо зависели от царя)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Cyr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3857620" y="3643314"/>
            <a:ext cx="4429156" cy="164307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Районы – </a:t>
            </a:r>
            <a:r>
              <a:rPr lang="ru-RU" sz="2400" dirty="0" err="1" smtClean="0"/>
              <a:t>дизы</a:t>
            </a:r>
            <a:r>
              <a:rPr lang="ru-RU" sz="2400" dirty="0" smtClean="0"/>
              <a:t>; Правители </a:t>
            </a:r>
            <a:r>
              <a:rPr lang="ru-RU" sz="2400" dirty="0" err="1" smtClean="0"/>
              <a:t>дизов</a:t>
            </a:r>
            <a:r>
              <a:rPr lang="ru-RU" sz="2400" dirty="0" smtClean="0"/>
              <a:t> – </a:t>
            </a:r>
            <a:r>
              <a:rPr lang="ru-RU" sz="2400" dirty="0" err="1" smtClean="0"/>
              <a:t>дизпаты</a:t>
            </a:r>
            <a:r>
              <a:rPr lang="ru-RU" sz="2400" dirty="0" smtClean="0"/>
              <a:t>. Сборщики налогов. Население (несколько налогов).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Cyr" charset="-52"/>
            </a:endParaRPr>
          </a:p>
        </p:txBody>
      </p:sp>
      <p:cxnSp>
        <p:nvCxnSpPr>
          <p:cNvPr id="15" name="Прямая со стрелкой 14"/>
          <p:cNvCxnSpPr/>
          <p:nvPr/>
        </p:nvCxnSpPr>
        <p:spPr bwMode="auto">
          <a:xfrm rot="5400000">
            <a:off x="1428728" y="2714620"/>
            <a:ext cx="428628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Прямая со стрелкой 16"/>
          <p:cNvCxnSpPr/>
          <p:nvPr/>
        </p:nvCxnSpPr>
        <p:spPr bwMode="auto">
          <a:xfrm rot="16200000" flipH="1">
            <a:off x="2857488" y="2571744"/>
            <a:ext cx="1071570" cy="9286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571480"/>
            <a:ext cx="7772400" cy="5448320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/>
              <a:t>Основные задачи государства: </a:t>
            </a:r>
            <a:endParaRPr lang="ru-RU" sz="4400" dirty="0" smtClean="0"/>
          </a:p>
          <a:p>
            <a:r>
              <a:rPr lang="ru-RU" sz="4400" dirty="0" smtClean="0"/>
              <a:t>1. Развитие основных видов хозяйственной деятельности.</a:t>
            </a:r>
          </a:p>
          <a:p>
            <a:r>
              <a:rPr lang="ru-RU" sz="4400" dirty="0" smtClean="0"/>
              <a:t>2. Расширение государства.</a:t>
            </a:r>
          </a:p>
          <a:p>
            <a:r>
              <a:rPr lang="ru-RU" sz="4400" dirty="0" smtClean="0"/>
              <a:t>3. Борьба за независимость.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428604"/>
            <a:ext cx="7772400" cy="559119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В борьбе с </a:t>
            </a:r>
            <a:r>
              <a:rPr lang="ru-RU" b="1" dirty="0" err="1" smtClean="0"/>
              <a:t>Селивкидами</a:t>
            </a:r>
            <a:r>
              <a:rPr lang="ru-RU" b="1" dirty="0" smtClean="0"/>
              <a:t> </a:t>
            </a:r>
            <a:r>
              <a:rPr lang="ru-RU" b="1" dirty="0" err="1" smtClean="0"/>
              <a:t>Тиридат</a:t>
            </a:r>
            <a:r>
              <a:rPr lang="ru-RU" b="1" dirty="0" smtClean="0"/>
              <a:t> опирался на кочевников.</a:t>
            </a:r>
            <a:endParaRPr lang="ru-RU" dirty="0" smtClean="0"/>
          </a:p>
          <a:p>
            <a:r>
              <a:rPr lang="ru-RU" sz="2800" dirty="0" smtClean="0"/>
              <a:t> Узнав о походе правителя Сирии царя Антиоха в </a:t>
            </a:r>
            <a:r>
              <a:rPr lang="ru-RU" sz="2800" b="1" dirty="0" smtClean="0"/>
              <a:t>130 г. до н.э.</a:t>
            </a:r>
            <a:r>
              <a:rPr lang="ru-RU" sz="2800" dirty="0" smtClean="0"/>
              <a:t>  правитель Парфии попросил помощи у </a:t>
            </a:r>
            <a:r>
              <a:rPr lang="ru-RU" sz="2800" i="1" dirty="0" smtClean="0"/>
              <a:t>саков.</a:t>
            </a:r>
            <a:r>
              <a:rPr lang="ru-RU" sz="2800" dirty="0" smtClean="0"/>
              <a:t> Но пока саки прибыли на помощь, парфяне своими силами расправились с захватчиками и прибывшим с опозданием сакам не стали платить вознаграждение. Саки отомстили за их высокомерие, разгромив армию парфян. Теперь Парфия была обязана платить дань кочевникам.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357430"/>
            <a:ext cx="7772400" cy="1143000"/>
          </a:xfrm>
        </p:spPr>
        <p:txBody>
          <a:bodyPr/>
          <a:lstStyle/>
          <a:p>
            <a:r>
              <a:rPr lang="ru-RU" dirty="0" err="1" smtClean="0">
                <a:hlinkClick r:id="rId2" action="ppaction://hlinkfile"/>
              </a:rPr>
              <a:t>Физминутка</a:t>
            </a:r>
            <a:r>
              <a:rPr lang="ru-RU" dirty="0" smtClean="0">
                <a:hlinkClick r:id="rId2" action="ppaction://hlinkfile"/>
              </a:rPr>
              <a:t> </a:t>
            </a:r>
            <a:endParaRPr lang="ru-RU" dirty="0">
              <a:hlinkClick r:id="rId2" action="ppaction://hlinkfi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Приведите в соответствие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723896"/>
                <a:gridCol w="44577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i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Арсак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Довёл границу Парфянского государства на западе до реки Евфрат. Были захвачены богатые земли Вавилона, Персии, Мидии.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Тиридат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Заложил основы государства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Митридат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Расширил территорию Парфянского царства и превратил его в сильное государство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1">
  <a:themeElements>
    <a:clrScheme name="Коричневый мрамор 1">
      <a:dk1>
        <a:srgbClr val="000000"/>
      </a:dk1>
      <a:lt1>
        <a:srgbClr val="EAEAEA"/>
      </a:lt1>
      <a:dk2>
        <a:srgbClr val="996633"/>
      </a:dk2>
      <a:lt2>
        <a:srgbClr val="FFCC66"/>
      </a:lt2>
      <a:accent1>
        <a:srgbClr val="3366FF"/>
      </a:accent1>
      <a:accent2>
        <a:srgbClr val="60371C"/>
      </a:accent2>
      <a:accent3>
        <a:srgbClr val="CAB8AD"/>
      </a:accent3>
      <a:accent4>
        <a:srgbClr val="C8C8C8"/>
      </a:accent4>
      <a:accent5>
        <a:srgbClr val="ADB8FF"/>
      </a:accent5>
      <a:accent6>
        <a:srgbClr val="563118"/>
      </a:accent6>
      <a:hlink>
        <a:srgbClr val="FF0033"/>
      </a:hlink>
      <a:folHlink>
        <a:srgbClr val="CC9967"/>
      </a:folHlink>
    </a:clrScheme>
    <a:fontScheme name="Коричневый мрамор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yr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yr" charset="-52"/>
          </a:defRPr>
        </a:defPPr>
      </a:lstStyle>
    </a:lnDef>
  </a:objectDefaults>
  <a:extraClrSchemeLst>
    <a:extraClrScheme>
      <a:clrScheme name="Коричневый мрамор 1">
        <a:dk1>
          <a:srgbClr val="000000"/>
        </a:dk1>
        <a:lt1>
          <a:srgbClr val="EAEAEA"/>
        </a:lt1>
        <a:dk2>
          <a:srgbClr val="996633"/>
        </a:dk2>
        <a:lt2>
          <a:srgbClr val="FFCC66"/>
        </a:lt2>
        <a:accent1>
          <a:srgbClr val="3366FF"/>
        </a:accent1>
        <a:accent2>
          <a:srgbClr val="60371C"/>
        </a:accent2>
        <a:accent3>
          <a:srgbClr val="CAB8AD"/>
        </a:accent3>
        <a:accent4>
          <a:srgbClr val="C8C8C8"/>
        </a:accent4>
        <a:accent5>
          <a:srgbClr val="ADB8FF"/>
        </a:accent5>
        <a:accent6>
          <a:srgbClr val="563118"/>
        </a:accent6>
        <a:hlink>
          <a:srgbClr val="FF0033"/>
        </a:hlink>
        <a:folHlink>
          <a:srgbClr val="CC996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ричневый мрамор 2">
        <a:dk1>
          <a:srgbClr val="000000"/>
        </a:dk1>
        <a:lt1>
          <a:srgbClr val="EAEAEA"/>
        </a:lt1>
        <a:dk2>
          <a:srgbClr val="CC9900"/>
        </a:dk2>
        <a:lt2>
          <a:srgbClr val="FFCC66"/>
        </a:lt2>
        <a:accent1>
          <a:srgbClr val="FF9933"/>
        </a:accent1>
        <a:accent2>
          <a:srgbClr val="996600"/>
        </a:accent2>
        <a:accent3>
          <a:srgbClr val="E2CAAA"/>
        </a:accent3>
        <a:accent4>
          <a:srgbClr val="C8C8C8"/>
        </a:accent4>
        <a:accent5>
          <a:srgbClr val="FFCAAD"/>
        </a:accent5>
        <a:accent6>
          <a:srgbClr val="8A5C00"/>
        </a:accent6>
        <a:hlink>
          <a:srgbClr val="FF505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ричневый мрамор 3">
        <a:dk1>
          <a:srgbClr val="5F5F5F"/>
        </a:dk1>
        <a:lt1>
          <a:srgbClr val="FFFFFF"/>
        </a:lt1>
        <a:dk2>
          <a:srgbClr val="B2B2B2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DADADA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Тема11</Template>
  <TotalTime>122</TotalTime>
  <Words>311</Words>
  <Application>Microsoft Office PowerPoint</Application>
  <PresentationFormat>Экран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Тема11</vt:lpstr>
      <vt:lpstr>Парфянское царство (III в. до н.э). </vt:lpstr>
      <vt:lpstr>Ключ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Физминутка </vt:lpstr>
      <vt:lpstr>Приведите в соответствие</vt:lpstr>
      <vt:lpstr>Презентация PowerPoint</vt:lpstr>
      <vt:lpstr>Презентация PowerPoint</vt:lpstr>
      <vt:lpstr>Ключ </vt:lpstr>
      <vt:lpstr>Рефлексия 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Парфянское царство (III в. до н.э).</dc:title>
  <dc:creator>Пользователь Windows</dc:creator>
  <cp:lastModifiedBy>Мектеп</cp:lastModifiedBy>
  <cp:revision>9</cp:revision>
  <dcterms:created xsi:type="dcterms:W3CDTF">2015-12-10T17:15:05Z</dcterms:created>
  <dcterms:modified xsi:type="dcterms:W3CDTF">2015-12-11T06:44:12Z</dcterms:modified>
</cp:coreProperties>
</file>