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57" r:id="rId4"/>
    <p:sldId id="290" r:id="rId5"/>
    <p:sldId id="262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5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990000"/>
    <a:srgbClr val="A6F8D1"/>
    <a:srgbClr val="00FF00"/>
    <a:srgbClr val="FF0066"/>
    <a:srgbClr val="FF6600"/>
    <a:srgbClr val="CC66FF"/>
    <a:srgbClr val="3333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47" d="100"/>
          <a:sy n="47" d="100"/>
        </p:scale>
        <p:origin x="107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77CE3-674A-4B54-A4CB-024D745606A4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A4D78-F2CF-4134-B774-A1AC4A5E2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4D78-F2CF-4134-B774-A1AC4A5E2A8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1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4D78-F2CF-4134-B774-A1AC4A5E2A8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2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esktop\08%20-%20&#1058;&#1088;&#1077;&#1082;%20%208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94" y="1340768"/>
            <a:ext cx="7137394" cy="2278360"/>
          </a:xfrm>
        </p:spPr>
        <p:txBody>
          <a:bodyPr/>
          <a:lstStyle/>
          <a:p>
            <a:pPr algn="ctr"/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“Ғажайып информатика”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4" name="08 - Трек 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Пернетақтаның </a:t>
            </a:r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неше </a:t>
            </a: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пернесі бар? 	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740352" y="5877272"/>
            <a:ext cx="1224136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3968" y="5085184"/>
            <a:ext cx="24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1-105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пернесі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094" y="2420888"/>
            <a:ext cx="4028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/>
              <a:t>Баспаға  шығару</a:t>
            </a:r>
            <a:r>
              <a:rPr lang="ru-RU" sz="3600" dirty="0" smtClean="0"/>
              <a:t>  </a:t>
            </a:r>
          </a:p>
          <a:p>
            <a:pPr algn="ctr"/>
            <a:r>
              <a:rPr lang="ru-RU" sz="3600" dirty="0" err="1" smtClean="0"/>
              <a:t>құрылғысын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не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</a:t>
            </a:r>
            <a:r>
              <a:rPr lang="ru-RU" sz="3600" dirty="0" err="1" smtClean="0"/>
              <a:t>атайды</a:t>
            </a:r>
            <a:r>
              <a:rPr lang="ru-RU" sz="3600" dirty="0" smtClean="0"/>
              <a:t>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34748" y="6093296"/>
            <a:ext cx="79208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5085184"/>
            <a:ext cx="327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92896"/>
            <a:ext cx="437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Компьютердің миы.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72400" y="6021288"/>
            <a:ext cx="79208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36912"/>
            <a:ext cx="5328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Интернетпен</a:t>
            </a:r>
            <a:r>
              <a:rPr lang="ru-RU" sz="3600" dirty="0" smtClean="0"/>
              <a:t>  </a:t>
            </a:r>
            <a:r>
              <a:rPr lang="ru-RU" sz="3600" dirty="0" err="1" smtClean="0"/>
              <a:t>байланыс</a:t>
            </a:r>
            <a:endParaRPr lang="ru-RU" sz="3600" dirty="0" smtClean="0"/>
          </a:p>
          <a:p>
            <a:r>
              <a:rPr lang="ru-RU" sz="3600" dirty="0" smtClean="0"/>
              <a:t>  </a:t>
            </a:r>
            <a:r>
              <a:rPr lang="ru-RU" sz="3600" dirty="0" err="1" smtClean="0"/>
              <a:t>жасайтын</a:t>
            </a:r>
            <a:r>
              <a:rPr lang="ru-RU" sz="3600" dirty="0" smtClean="0"/>
              <a:t>  </a:t>
            </a:r>
            <a:r>
              <a:rPr lang="ru-RU" sz="3600" dirty="0" err="1" smtClean="0"/>
              <a:t>құрылғы</a:t>
            </a:r>
            <a:r>
              <a:rPr lang="ru-RU" sz="3600" dirty="0" smtClean="0"/>
              <a:t>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16416" y="6093296"/>
            <a:ext cx="720080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err="1" smtClean="0"/>
              <a:t>Сазгер</a:t>
            </a:r>
            <a:r>
              <a:rPr lang="ru-RU" sz="3600" dirty="0" smtClean="0"/>
              <a:t> </a:t>
            </a:r>
            <a:r>
              <a:rPr lang="ru-RU" sz="3600" dirty="0" err="1" smtClean="0"/>
              <a:t>қорап</a:t>
            </a:r>
            <a:r>
              <a:rPr lang="ru-RU" sz="3600" dirty="0" smtClean="0"/>
              <a:t>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00392" y="6093296"/>
            <a:ext cx="104360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11960" y="5085184"/>
            <a:ext cx="247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4746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Вирустың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әсерін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жоятын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16416" y="6093296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233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Монитор, монитор,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Төртбұрышты әйнек,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Тұнып 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тұрған әлек.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6759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ІІ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кезең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Тіл-өнер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21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043608" y="4149080"/>
            <a:ext cx="5112568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пернесі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пробел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76672"/>
            <a:ext cx="4464496" cy="21770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Ұзынтұра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Жалқаубек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Тұрмай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артынан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қалмайды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259632" y="4077072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кактус -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тікенекгүл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268760"/>
            <a:ext cx="5400600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Бұта </a:t>
            </a:r>
            <a:r>
              <a:rPr lang="kk-KZ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қорнында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мың бір инесі,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Компьютер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мекені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клавиатура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Тетігін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бассаң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алаңсыз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қағазсыз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6768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Білімділік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қушылардың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информатика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пәніне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амытушылық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ізденістерін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әрбиелік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құрметтеуге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информатика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тышқан - </a:t>
            </a:r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басасың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Қажетті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 ашасың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600563" y="3861048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сызғыш, линейка,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268760"/>
            <a:ext cx="6336704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өзінде бас та, қас та, мойын да,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 жазулы тұр бойында.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475656" y="4509120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кітап, книга,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Қабат-қабат қаттама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Ақылың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 аттама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331640" y="4149080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екі, двенадцать,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1732" y="1296341"/>
            <a:ext cx="595247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Түйеқұс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таразыда бір аяғымен тұрғанда 12 кг. тартады. Ал егер екі аяғымен тұрса, қанша тартады? </a:t>
            </a:r>
            <a:endParaRPr lang="kk-KZ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тышқан, мышь,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896544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kk-KZ" sz="2800" dirty="0"/>
              <a:t>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басасың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Қажетті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 </a:t>
            </a: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ашасың. </a:t>
            </a: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терезе, окно,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988840"/>
            <a:ext cx="6192688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Жақтаулар арқылы шектеледі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Бейнебетте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төртбұрыш болып бейнеленеді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20888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Palatino Linotype" pitchFamily="18" charset="0"/>
              </a:rPr>
              <a:t>I</a:t>
            </a:r>
            <a:r>
              <a:rPr lang="kk-KZ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Palatino Linotype" pitchFamily="18" charset="0"/>
              </a:rPr>
              <a:t>ІІ</a:t>
            </a:r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Palatino Linotype" pitchFamily="18" charset="0"/>
              </a:rPr>
              <a:t> кезең: </a:t>
            </a:r>
          </a:p>
          <a:p>
            <a:pPr algn="ctr"/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Palatino Linotype" pitchFamily="18" charset="0"/>
              </a:rPr>
              <a:t>«Ойлан тап»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653136"/>
            <a:ext cx="298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(  әріптен сөздер құрау)</a:t>
            </a:r>
            <a:endParaRPr lang="kk-K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97356" y="56356"/>
            <a:ext cx="146835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/>
        </p:spPr>
        <p:txBody>
          <a:bodyPr wrap="none">
            <a:spAutoFit/>
          </a:bodyPr>
          <a:lstStyle>
            <a:defPPr>
              <a:defRPr lang="kk-K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alt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1 топ </a:t>
            </a:r>
            <a:endParaRPr lang="ru-RU" alt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00943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24525" y="-1588"/>
            <a:ext cx="1594988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/>
        </p:spPr>
        <p:txBody>
          <a:bodyPr wrap="none">
            <a:spAutoFit/>
          </a:bodyPr>
          <a:lstStyle>
            <a:defPPr>
              <a:defRPr lang="kk-K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2  топ </a:t>
            </a:r>
            <a:endParaRPr lang="ru-RU" alt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9482" y="188640"/>
            <a:ext cx="3417923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13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ІV кезең: «Жорға» 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84370"/>
            <a:ext cx="540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топқа.</a:t>
            </a:r>
          </a:p>
          <a:p>
            <a:pPr marL="457200" indent="-457200">
              <a:buAutoNum type="arabicPeriod"/>
            </a:pPr>
            <a:r>
              <a:rPr lang="kk-KZ" sz="2200" dirty="0" smtClean="0">
                <a:solidFill>
                  <a:srgbClr val="0000FF"/>
                </a:solidFill>
                <a:latin typeface="Palatino Linotype" pitchFamily="18" charset="0"/>
              </a:rPr>
              <a:t>Бір  символдың  орнын  көрсетіп тұратын  тік төртбұрышты  бейне</a:t>
            </a:r>
          </a:p>
          <a:p>
            <a:pPr marL="457200" indent="-457200">
              <a:buAutoNum type="arabicPeriod"/>
            </a:pPr>
            <a:r>
              <a:rPr lang="kk-KZ" sz="2200" dirty="0" smtClean="0">
                <a:solidFill>
                  <a:srgbClr val="0000FF"/>
                </a:solidFill>
                <a:latin typeface="Palatino Linotype" pitchFamily="18" charset="0"/>
              </a:rPr>
              <a:t>Графикалық  ақпаратты  оқуға  арналған  құрылғы   </a:t>
            </a:r>
            <a:endParaRPr lang="ru-RU" sz="2200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marL="457200" indent="-457200">
              <a:buAutoNum type="arabicPeriod"/>
            </a:pPr>
            <a:r>
              <a:rPr lang="kk-KZ" sz="2200" dirty="0" smtClean="0">
                <a:solidFill>
                  <a:srgbClr val="0000FF"/>
                </a:solidFill>
                <a:latin typeface="Palatino Linotype" pitchFamily="18" charset="0"/>
              </a:rPr>
              <a:t>Компьютер сымдары  </a:t>
            </a:r>
            <a:endParaRPr lang="ru-RU" sz="2200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marL="457200" indent="-457200">
              <a:buAutoNum type="arabicPeriod"/>
            </a:pPr>
            <a:r>
              <a:rPr lang="kk-KZ" sz="2200" dirty="0" smtClean="0">
                <a:solidFill>
                  <a:srgbClr val="0000FF"/>
                </a:solidFill>
                <a:latin typeface="Palatino Linotype" pitchFamily="18" charset="0"/>
              </a:rPr>
              <a:t>Ақпарат тасымалдауыштар</a:t>
            </a:r>
          </a:p>
          <a:p>
            <a:pPr marL="457200" indent="-457200">
              <a:buAutoNum type="arabicPeriod"/>
            </a:pPr>
            <a:r>
              <a:rPr lang="kk-KZ" sz="2200" dirty="0" smtClean="0">
                <a:solidFill>
                  <a:srgbClr val="0000FF"/>
                </a:solidFill>
                <a:latin typeface="Palatino Linotype" pitchFamily="18" charset="0"/>
              </a:rPr>
              <a:t>Ақпараттың  ең кіші   өлшем бірлігі  </a:t>
            </a:r>
            <a:endParaRPr lang="ru-RU" sz="2200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</a:rPr>
              <a:t>Зиянкес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</a:rPr>
              <a:t> программа  </a:t>
            </a:r>
          </a:p>
          <a:p>
            <a:pPr marL="457200" indent="-457200">
              <a:buAutoNum type="arabicPeriod"/>
            </a:pP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</a:rPr>
              <a:t>Үлкен темір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</a:rPr>
              <a:t>жәшік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байта </a:t>
            </a: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бит бар?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Принтер </a:t>
            </a: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түрі </a:t>
            </a: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бар?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FF"/>
                </a:solidFill>
                <a:latin typeface="Palatino Linotyp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Компьютердің жеңіл ықшам түрі?</a:t>
            </a:r>
            <a:endParaRPr lang="ru-RU" sz="2200" dirty="0" smtClean="0">
              <a:solidFill>
                <a:srgbClr val="0000FF"/>
              </a:solidFill>
              <a:latin typeface="Palatino Linotype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588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933" y="980728"/>
            <a:ext cx="5345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Сайысқа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топ </a:t>
            </a:r>
          </a:p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қатысады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71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7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260648"/>
            <a:ext cx="5400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топқа.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 smtClean="0"/>
              <a:t>Компьютердің  қосымша  құрылғыларын  ата 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kk-KZ" sz="2400" dirty="0" smtClean="0"/>
              <a:t>Компьютер жанындағы  өсімдік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 smtClean="0"/>
              <a:t>Процессор деген не?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Файлдар</a:t>
            </a:r>
            <a:r>
              <a:rPr lang="ru-RU" sz="2400" dirty="0" smtClean="0"/>
              <a:t>  </a:t>
            </a:r>
            <a:r>
              <a:rPr lang="ru-RU" sz="2400" dirty="0" err="1" smtClean="0"/>
              <a:t>жиыны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қайда топтасады</a:t>
            </a:r>
            <a:r>
              <a:rPr lang="ru-RU" sz="2400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Қазіргі ғалымдар немен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есептейді</a:t>
            </a:r>
            <a:r>
              <a:rPr lang="ru-RU" sz="2400" dirty="0" smtClean="0"/>
              <a:t>?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Алғашқы  адамдар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есептеді</a:t>
            </a:r>
            <a:r>
              <a:rPr lang="ru-RU" sz="2400" dirty="0" smtClean="0"/>
              <a:t> 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XVII</a:t>
            </a:r>
            <a:r>
              <a:rPr lang="ru-RU" sz="2400" dirty="0" smtClean="0"/>
              <a:t>  </a:t>
            </a:r>
            <a:r>
              <a:rPr lang="ru-RU" sz="2400" dirty="0" err="1" smtClean="0"/>
              <a:t>ғасыр адамы</a:t>
            </a:r>
            <a:r>
              <a:rPr lang="ru-RU" sz="2400" dirty="0" smtClean="0"/>
              <a:t>  </a:t>
            </a:r>
            <a:r>
              <a:rPr lang="ru-RU" sz="2400" dirty="0" err="1" smtClean="0"/>
              <a:t>немен</a:t>
            </a:r>
            <a:r>
              <a:rPr lang="ru-RU" sz="2400" dirty="0" smtClean="0"/>
              <a:t>  </a:t>
            </a:r>
            <a:r>
              <a:rPr lang="ru-RU" sz="2400" dirty="0" err="1" smtClean="0"/>
              <a:t>есептеді</a:t>
            </a:r>
            <a:r>
              <a:rPr lang="ru-RU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Дыбыс</a:t>
            </a:r>
            <a:r>
              <a:rPr lang="ru-RU" sz="2400" dirty="0" smtClean="0"/>
              <a:t> </a:t>
            </a:r>
            <a:r>
              <a:rPr lang="ru-RU" sz="2400" dirty="0" err="1" smtClean="0"/>
              <a:t>жазу</a:t>
            </a:r>
            <a:r>
              <a:rPr lang="ru-RU" sz="2400" dirty="0" smtClean="0"/>
              <a:t> </a:t>
            </a:r>
            <a:r>
              <a:rPr lang="ru-RU" sz="2400" dirty="0" err="1" smtClean="0"/>
              <a:t>құрылғысы</a:t>
            </a:r>
            <a:r>
              <a:rPr lang="ru-RU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Монитор неге </a:t>
            </a:r>
            <a:r>
              <a:rPr lang="ru-RU" sz="2400" dirty="0" err="1" smtClean="0"/>
              <a:t>ұқсас</a:t>
            </a:r>
            <a:r>
              <a:rPr lang="ru-RU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Джойстик не </a:t>
            </a:r>
            <a:r>
              <a:rPr lang="ru-RU" sz="2400" dirty="0" err="1" smtClean="0"/>
              <a:t>үшін қажет</a:t>
            </a:r>
            <a:r>
              <a:rPr lang="ru-RU" sz="2400" dirty="0" smtClean="0"/>
              <a:t> </a:t>
            </a:r>
            <a:r>
              <a:rPr lang="kk-KZ" sz="2400" b="1" dirty="0" smtClean="0"/>
              <a:t>                     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501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0997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Жеңімпаздард</a:t>
            </a:r>
            <a:r>
              <a:rPr lang="ru-RU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марапаттау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40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08920"/>
            <a:ext cx="6262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Назарларыңызға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рахмет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3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Жарыс кезеңдері: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кезең: </a:t>
            </a:r>
            <a:r>
              <a:rPr lang="kk-KZ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“Бәйге”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кезең: “</a:t>
            </a:r>
            <a:r>
              <a:rPr lang="kk-KZ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 - өнер” </a:t>
            </a:r>
            <a:endParaRPr lang="kk-KZ" sz="4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кезең: “Ойлан тап”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ІV кезең: “Жорға” </a:t>
            </a:r>
          </a:p>
        </p:txBody>
      </p:sp>
    </p:spTree>
    <p:extLst>
      <p:ext uri="{BB962C8B-B14F-4D97-AF65-F5344CB8AC3E}">
        <p14:creationId xmlns:p14="http://schemas.microsoft.com/office/powerpoint/2010/main" val="3631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561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кезең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Бәйге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16-конечная звезда 4">
            <a:hlinkClick r:id="rId3" action="ppaction://hlinksldjump"/>
          </p:cNvPr>
          <p:cNvSpPr/>
          <p:nvPr/>
        </p:nvSpPr>
        <p:spPr>
          <a:xfrm>
            <a:off x="1257558" y="1358851"/>
            <a:ext cx="1512168" cy="1584176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16-конечная звезда 7">
            <a:hlinkClick r:id="rId4" action="ppaction://hlinksldjump"/>
          </p:cNvPr>
          <p:cNvSpPr/>
          <p:nvPr/>
        </p:nvSpPr>
        <p:spPr>
          <a:xfrm>
            <a:off x="3562851" y="1312522"/>
            <a:ext cx="1512168" cy="1584176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16-конечная звезда 8">
            <a:hlinkClick r:id="rId5" action="ppaction://hlinksldjump"/>
          </p:cNvPr>
          <p:cNvSpPr/>
          <p:nvPr/>
        </p:nvSpPr>
        <p:spPr>
          <a:xfrm>
            <a:off x="5868144" y="1312522"/>
            <a:ext cx="1512168" cy="1584176"/>
          </a:xfrm>
          <a:prstGeom prst="star16">
            <a:avLst/>
          </a:prstGeom>
          <a:solidFill>
            <a:srgbClr val="A6F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3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10" name="16-конечная звезда 9">
            <a:hlinkClick r:id="rId6" action="ppaction://hlinksldjump"/>
          </p:cNvPr>
          <p:cNvSpPr/>
          <p:nvPr/>
        </p:nvSpPr>
        <p:spPr>
          <a:xfrm>
            <a:off x="2529575" y="3097250"/>
            <a:ext cx="1512168" cy="1584176"/>
          </a:xfrm>
          <a:prstGeom prst="star1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5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1" name="16-конечная звезда 10">
            <a:hlinkClick r:id="rId7" action="ppaction://hlinksldjump"/>
          </p:cNvPr>
          <p:cNvSpPr/>
          <p:nvPr/>
        </p:nvSpPr>
        <p:spPr>
          <a:xfrm>
            <a:off x="4652492" y="3054587"/>
            <a:ext cx="1512168" cy="1584176"/>
          </a:xfrm>
          <a:prstGeom prst="star16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16-конечная звезда 11">
            <a:hlinkClick r:id="rId8" action="ppaction://hlinksldjump"/>
          </p:cNvPr>
          <p:cNvSpPr/>
          <p:nvPr/>
        </p:nvSpPr>
        <p:spPr>
          <a:xfrm>
            <a:off x="6770255" y="3023319"/>
            <a:ext cx="1512168" cy="1584176"/>
          </a:xfrm>
          <a:prstGeom prst="star16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7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16-конечная звезда 12">
            <a:hlinkClick r:id="rId9" action="ppaction://hlinksldjump"/>
          </p:cNvPr>
          <p:cNvSpPr/>
          <p:nvPr/>
        </p:nvSpPr>
        <p:spPr>
          <a:xfrm>
            <a:off x="1257558" y="4997204"/>
            <a:ext cx="1512168" cy="1584176"/>
          </a:xfrm>
          <a:prstGeom prst="star16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8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4" name="16-конечная звезда 13">
            <a:hlinkClick r:id="rId10" action="ppaction://hlinksldjump"/>
          </p:cNvPr>
          <p:cNvSpPr/>
          <p:nvPr/>
        </p:nvSpPr>
        <p:spPr>
          <a:xfrm>
            <a:off x="3562851" y="5039867"/>
            <a:ext cx="1512168" cy="1584176"/>
          </a:xfrm>
          <a:prstGeom prst="star16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</a:rPr>
              <a:t>9</a:t>
            </a:r>
            <a:endParaRPr lang="ru-RU" sz="5400" dirty="0">
              <a:solidFill>
                <a:srgbClr val="FF6600"/>
              </a:solidFill>
            </a:endParaRPr>
          </a:p>
        </p:txBody>
      </p:sp>
      <p:sp>
        <p:nvSpPr>
          <p:cNvPr id="15" name="16-конечная звезда 14">
            <a:hlinkClick r:id="rId11" action="ppaction://hlinksldjump"/>
          </p:cNvPr>
          <p:cNvSpPr/>
          <p:nvPr/>
        </p:nvSpPr>
        <p:spPr>
          <a:xfrm>
            <a:off x="5793369" y="5039867"/>
            <a:ext cx="1512168" cy="1584176"/>
          </a:xfrm>
          <a:prstGeom prst="star16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</a:rPr>
              <a:t>10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sp>
        <p:nvSpPr>
          <p:cNvPr id="16" name="16-конечная звезда 15">
            <a:hlinkClick r:id="rId12" action="ppaction://hlinksldjump"/>
          </p:cNvPr>
          <p:cNvSpPr/>
          <p:nvPr/>
        </p:nvSpPr>
        <p:spPr>
          <a:xfrm>
            <a:off x="406658" y="3022503"/>
            <a:ext cx="1512168" cy="1584176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</a:rPr>
              <a:t>4</a:t>
            </a:r>
            <a:endParaRPr lang="ru-RU" sz="5400" dirty="0">
              <a:solidFill>
                <a:srgbClr val="00FF00"/>
              </a:solidFill>
            </a:endParaRPr>
          </a:p>
        </p:txBody>
      </p:sp>
      <p:sp>
        <p:nvSpPr>
          <p:cNvPr id="6" name="Управляющая кнопка: возврат 5">
            <a:hlinkClick r:id="rId13" action="ppaction://hlinksldjump" highlightClick="1">
              <a:snd r:embed="rId14" name="applause.wav"/>
            </a:hlinkClick>
          </p:cNvPr>
          <p:cNvSpPr/>
          <p:nvPr/>
        </p:nvSpPr>
        <p:spPr>
          <a:xfrm>
            <a:off x="7524328" y="5805264"/>
            <a:ext cx="1440160" cy="7761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383" y="2276872"/>
            <a:ext cx="48864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dirty="0" smtClean="0"/>
              <a:t>Алғашқы  есептеу</a:t>
            </a:r>
          </a:p>
          <a:p>
            <a:pPr algn="ctr"/>
            <a:r>
              <a:rPr lang="kk-KZ" sz="4400" dirty="0" smtClean="0"/>
              <a:t> құралы</a:t>
            </a:r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812360" y="5949280"/>
            <a:ext cx="100811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792" y="1916832"/>
            <a:ext cx="3952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err="1" smtClean="0"/>
              <a:t>Пернетақта</a:t>
            </a:r>
            <a:r>
              <a:rPr lang="ru-RU" sz="4400" dirty="0" smtClean="0"/>
              <a:t>  </a:t>
            </a:r>
          </a:p>
          <a:p>
            <a:pPr algn="ctr"/>
            <a:r>
              <a:rPr lang="ru-RU" sz="4400" dirty="0" err="1" smtClean="0"/>
              <a:t>дегеніміз</a:t>
            </a:r>
            <a:r>
              <a:rPr lang="ru-RU" sz="4400" dirty="0" smtClean="0"/>
              <a:t>  не?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884368" y="6093296"/>
            <a:ext cx="1080120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95736" y="4725144"/>
            <a:ext cx="4495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 енгізуге арналған құрылғы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20888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Компьютердің негізгі </a:t>
            </a:r>
            <a:endParaRPr lang="kk-KZ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құрылғыларына </a:t>
            </a: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жатады?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740352" y="5805264"/>
            <a:ext cx="115212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6295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Жүйелік блок, монитор, пернетақта, тышқан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err="1" smtClean="0"/>
              <a:t>Компьютердің атасы</a:t>
            </a:r>
            <a:r>
              <a:rPr lang="ru-RU" sz="3600" dirty="0" smtClean="0"/>
              <a:t> </a:t>
            </a:r>
            <a:r>
              <a:rPr lang="ru-RU" sz="3600" dirty="0" err="1" smtClean="0"/>
              <a:t>кім</a:t>
            </a:r>
            <a:r>
              <a:rPr lang="ru-RU" sz="3600" dirty="0" smtClean="0"/>
              <a:t>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028384" y="6165304"/>
            <a:ext cx="100811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08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Чарлз Бэббидж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mputer_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Компьютерная эпоха</Template>
  <TotalTime>0</TotalTime>
  <Words>473</Words>
  <Application>Microsoft Office PowerPoint</Application>
  <PresentationFormat>Экран (4:3)</PresentationFormat>
  <Paragraphs>118</Paragraphs>
  <Slides>34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Eras Bold ITC</vt:lpstr>
      <vt:lpstr>Modern No. 20</vt:lpstr>
      <vt:lpstr>Palatino Linotype</vt:lpstr>
      <vt:lpstr>Times New Roman</vt:lpstr>
      <vt:lpstr>computer_era</vt:lpstr>
      <vt:lpstr>“Ғажайып информатика”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2014-10-27T03:58:40Z</dcterms:created>
  <dcterms:modified xsi:type="dcterms:W3CDTF">2018-02-23T03:37:58Z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